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6"/>
  </p:notesMasterIdLst>
  <p:handoutMasterIdLst>
    <p:handoutMasterId r:id="rId17"/>
  </p:handoutMasterIdLst>
  <p:sldIdLst>
    <p:sldId id="1779" r:id="rId7"/>
    <p:sldId id="1837" r:id="rId8"/>
    <p:sldId id="1836" r:id="rId9"/>
    <p:sldId id="1800" r:id="rId10"/>
    <p:sldId id="1840" r:id="rId11"/>
    <p:sldId id="1841" r:id="rId12"/>
    <p:sldId id="1839" r:id="rId13"/>
    <p:sldId id="1838" r:id="rId14"/>
    <p:sldId id="680" r:id="rId15"/>
  </p:sldIdLst>
  <p:sldSz cx="12196763" cy="6858000"/>
  <p:notesSz cx="6805613" cy="9939338"/>
  <p:custDataLst>
    <p:tags r:id="rId1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A00"/>
    <a:srgbClr val="374154"/>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60" autoAdjust="0"/>
    <p:restoredTop sz="96291" autoAdjust="0"/>
  </p:normalViewPr>
  <p:slideViewPr>
    <p:cSldViewPr showGuides="1">
      <p:cViewPr varScale="1">
        <p:scale>
          <a:sx n="117" d="100"/>
          <a:sy n="117" d="100"/>
        </p:scale>
        <p:origin x="200"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2023/3/24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hyperlink" Target="http://www.mindspore.cn/"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697297" cy="953563"/>
          </a:xfrm>
          <a:noFill/>
        </p:spPr>
        <p:txBody>
          <a:bodyPr anchor="ctr">
            <a:noAutofit/>
          </a:bodyPr>
          <a:lstStyle/>
          <a:p>
            <a:pPr algn="dist"/>
            <a:r>
              <a:rPr lang="zh-CN" altLang="en-US" sz="6600" dirty="0">
                <a:solidFill>
                  <a:schemeClr val="bg1"/>
                </a:solidFill>
                <a:latin typeface="Microsoft YaHei" panose="020B0503020204020204" pitchFamily="34" charset="-122"/>
                <a:ea typeface="Microsoft YaHei" panose="020B0503020204020204" pitchFamily="34" charset="-122"/>
              </a:rPr>
              <a:t>推理系统</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13690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GPU</a:t>
            </a:r>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工作原理</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25658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2" name="左大括号 1">
            <a:extLst>
              <a:ext uri="{FF2B5EF4-FFF2-40B4-BE49-F238E27FC236}">
                <a16:creationId xmlns:a16="http://schemas.microsoft.com/office/drawing/2014/main" id="{887A6820-68F8-614F-8D06-81DEAB91ED7E}"/>
              </a:ext>
            </a:extLst>
          </p:cNvPr>
          <p:cNvSpPr/>
          <p:nvPr/>
        </p:nvSpPr>
        <p:spPr bwMode="auto">
          <a:xfrm>
            <a:off x="5594325" y="1316203"/>
            <a:ext cx="288032" cy="4763967"/>
          </a:xfrm>
          <a:prstGeom prst="leftBrace">
            <a:avLst>
              <a:gd name="adj1" fmla="val 8333"/>
              <a:gd name="adj2" fmla="val 74608"/>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274779084">
                  <a:custGeom>
                    <a:avLst/>
                    <a:gdLst>
                      <a:gd name="connsiteX0" fmla="*/ 288032 w 288032"/>
                      <a:gd name="connsiteY0" fmla="*/ 4763967 h 4763967"/>
                      <a:gd name="connsiteX1" fmla="*/ 144016 w 288032"/>
                      <a:gd name="connsiteY1" fmla="*/ 4739965 h 4763967"/>
                      <a:gd name="connsiteX2" fmla="*/ 144016 w 288032"/>
                      <a:gd name="connsiteY2" fmla="*/ 4182367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2910852 h 4763967"/>
                      <a:gd name="connsiteX7" fmla="*/ 144016 w 288032"/>
                      <a:gd name="connsiteY7" fmla="*/ 2361533 h 4763967"/>
                      <a:gd name="connsiteX8" fmla="*/ 144016 w 288032"/>
                      <a:gd name="connsiteY8" fmla="*/ 1847276 h 4763967"/>
                      <a:gd name="connsiteX9" fmla="*/ 144016 w 288032"/>
                      <a:gd name="connsiteY9" fmla="*/ 1227830 h 4763967"/>
                      <a:gd name="connsiteX10" fmla="*/ 144016 w 288032"/>
                      <a:gd name="connsiteY10" fmla="*/ 678511 h 4763967"/>
                      <a:gd name="connsiteX11" fmla="*/ 144016 w 288032"/>
                      <a:gd name="connsiteY11" fmla="*/ 24002 h 4763967"/>
                      <a:gd name="connsiteX12" fmla="*/ 288032 w 288032"/>
                      <a:gd name="connsiteY12" fmla="*/ 0 h 4763967"/>
                      <a:gd name="connsiteX13" fmla="*/ 288032 w 288032"/>
                      <a:gd name="connsiteY13" fmla="*/ 537648 h 4763967"/>
                      <a:gd name="connsiteX14" fmla="*/ 288032 w 288032"/>
                      <a:gd name="connsiteY14" fmla="*/ 1122935 h 4763967"/>
                      <a:gd name="connsiteX15" fmla="*/ 288032 w 288032"/>
                      <a:gd name="connsiteY15" fmla="*/ 1708222 h 4763967"/>
                      <a:gd name="connsiteX16" fmla="*/ 288032 w 288032"/>
                      <a:gd name="connsiteY16" fmla="*/ 2293510 h 4763967"/>
                      <a:gd name="connsiteX17" fmla="*/ 288032 w 288032"/>
                      <a:gd name="connsiteY17" fmla="*/ 2926437 h 4763967"/>
                      <a:gd name="connsiteX18" fmla="*/ 288032 w 288032"/>
                      <a:gd name="connsiteY18" fmla="*/ 3654643 h 4763967"/>
                      <a:gd name="connsiteX19" fmla="*/ 288032 w 288032"/>
                      <a:gd name="connsiteY19" fmla="*/ 4763967 h 4763967"/>
                      <a:gd name="connsiteX0" fmla="*/ 288032 w 288032"/>
                      <a:gd name="connsiteY0" fmla="*/ 4763967 h 4763967"/>
                      <a:gd name="connsiteX1" fmla="*/ 144016 w 288032"/>
                      <a:gd name="connsiteY1" fmla="*/ 4739965 h 4763967"/>
                      <a:gd name="connsiteX2" fmla="*/ 144016 w 288032"/>
                      <a:gd name="connsiteY2" fmla="*/ 4193983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3016041 h 4763967"/>
                      <a:gd name="connsiteX7" fmla="*/ 144016 w 288032"/>
                      <a:gd name="connsiteY7" fmla="*/ 2431659 h 4763967"/>
                      <a:gd name="connsiteX8" fmla="*/ 144016 w 288032"/>
                      <a:gd name="connsiteY8" fmla="*/ 1952465 h 4763967"/>
                      <a:gd name="connsiteX9" fmla="*/ 144016 w 288032"/>
                      <a:gd name="connsiteY9" fmla="*/ 1333019 h 4763967"/>
                      <a:gd name="connsiteX10" fmla="*/ 144016 w 288032"/>
                      <a:gd name="connsiteY10" fmla="*/ 818762 h 4763967"/>
                      <a:gd name="connsiteX11" fmla="*/ 144016 w 288032"/>
                      <a:gd name="connsiteY11" fmla="*/ 24002 h 4763967"/>
                      <a:gd name="connsiteX12" fmla="*/ 288032 w 288032"/>
                      <a:gd name="connsiteY12" fmla="*/ 0 h 476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2" h="4763967" stroke="0" extrusionOk="0">
                        <a:moveTo>
                          <a:pt x="288032" y="4763967"/>
                        </a:moveTo>
                        <a:cubicBezTo>
                          <a:pt x="205574" y="4762703"/>
                          <a:pt x="144937" y="4756221"/>
                          <a:pt x="144016" y="4739965"/>
                        </a:cubicBezTo>
                        <a:cubicBezTo>
                          <a:pt x="125872" y="4464882"/>
                          <a:pt x="125508" y="4331141"/>
                          <a:pt x="144016" y="4182367"/>
                        </a:cubicBezTo>
                        <a:cubicBezTo>
                          <a:pt x="162524" y="4033593"/>
                          <a:pt x="145491" y="3876269"/>
                          <a:pt x="144016" y="3578302"/>
                        </a:cubicBezTo>
                        <a:cubicBezTo>
                          <a:pt x="141043" y="3563837"/>
                          <a:pt x="80113" y="3538468"/>
                          <a:pt x="0" y="3554300"/>
                        </a:cubicBezTo>
                        <a:cubicBezTo>
                          <a:pt x="79234" y="3554449"/>
                          <a:pt x="145559" y="3543410"/>
                          <a:pt x="144016" y="3530298"/>
                        </a:cubicBezTo>
                        <a:cubicBezTo>
                          <a:pt x="144615" y="3273288"/>
                          <a:pt x="140064" y="3145772"/>
                          <a:pt x="144016" y="2910852"/>
                        </a:cubicBezTo>
                        <a:cubicBezTo>
                          <a:pt x="147968" y="2675932"/>
                          <a:pt x="133560" y="2572976"/>
                          <a:pt x="144016" y="2361533"/>
                        </a:cubicBezTo>
                        <a:cubicBezTo>
                          <a:pt x="154472" y="2150090"/>
                          <a:pt x="137377" y="2062695"/>
                          <a:pt x="144016" y="1847276"/>
                        </a:cubicBezTo>
                        <a:cubicBezTo>
                          <a:pt x="150655" y="1631857"/>
                          <a:pt x="158587" y="1442476"/>
                          <a:pt x="144016" y="1227830"/>
                        </a:cubicBezTo>
                        <a:cubicBezTo>
                          <a:pt x="129445" y="1013184"/>
                          <a:pt x="130640" y="874426"/>
                          <a:pt x="144016" y="678511"/>
                        </a:cubicBezTo>
                        <a:cubicBezTo>
                          <a:pt x="157392" y="482596"/>
                          <a:pt x="144691" y="243278"/>
                          <a:pt x="144016" y="24002"/>
                        </a:cubicBezTo>
                        <a:cubicBezTo>
                          <a:pt x="138669" y="7893"/>
                          <a:pt x="217728" y="800"/>
                          <a:pt x="288032" y="0"/>
                        </a:cubicBezTo>
                        <a:cubicBezTo>
                          <a:pt x="264692" y="234365"/>
                          <a:pt x="272979" y="423783"/>
                          <a:pt x="288032" y="537648"/>
                        </a:cubicBezTo>
                        <a:cubicBezTo>
                          <a:pt x="303085" y="651513"/>
                          <a:pt x="276041" y="886520"/>
                          <a:pt x="288032" y="1122935"/>
                        </a:cubicBezTo>
                        <a:cubicBezTo>
                          <a:pt x="300023" y="1359350"/>
                          <a:pt x="269758" y="1542558"/>
                          <a:pt x="288032" y="1708222"/>
                        </a:cubicBezTo>
                        <a:cubicBezTo>
                          <a:pt x="306306" y="1873886"/>
                          <a:pt x="290923" y="2131009"/>
                          <a:pt x="288032" y="2293510"/>
                        </a:cubicBezTo>
                        <a:cubicBezTo>
                          <a:pt x="285141" y="2456011"/>
                          <a:pt x="275596" y="2646917"/>
                          <a:pt x="288032" y="2926437"/>
                        </a:cubicBezTo>
                        <a:cubicBezTo>
                          <a:pt x="300468" y="3205957"/>
                          <a:pt x="300608" y="3302356"/>
                          <a:pt x="288032" y="3654643"/>
                        </a:cubicBezTo>
                        <a:cubicBezTo>
                          <a:pt x="275456" y="4006930"/>
                          <a:pt x="324480" y="4457579"/>
                          <a:pt x="288032" y="4763967"/>
                        </a:cubicBezTo>
                        <a:close/>
                      </a:path>
                      <a:path w="288032" h="4763967" fill="none" extrusionOk="0">
                        <a:moveTo>
                          <a:pt x="288032" y="4763967"/>
                        </a:moveTo>
                        <a:cubicBezTo>
                          <a:pt x="209327" y="4763638"/>
                          <a:pt x="141348" y="4752792"/>
                          <a:pt x="144016" y="4739965"/>
                        </a:cubicBezTo>
                        <a:cubicBezTo>
                          <a:pt x="121132" y="4579299"/>
                          <a:pt x="156024" y="4446185"/>
                          <a:pt x="144016" y="4193983"/>
                        </a:cubicBezTo>
                        <a:cubicBezTo>
                          <a:pt x="132008" y="3941781"/>
                          <a:pt x="113355" y="3834072"/>
                          <a:pt x="144016" y="3578302"/>
                        </a:cubicBezTo>
                        <a:cubicBezTo>
                          <a:pt x="153833" y="3558835"/>
                          <a:pt x="87367" y="3545590"/>
                          <a:pt x="0" y="3554300"/>
                        </a:cubicBezTo>
                        <a:cubicBezTo>
                          <a:pt x="78533" y="3553862"/>
                          <a:pt x="144274" y="3542865"/>
                          <a:pt x="144016" y="3530298"/>
                        </a:cubicBezTo>
                        <a:cubicBezTo>
                          <a:pt x="157106" y="3338314"/>
                          <a:pt x="122635" y="3270769"/>
                          <a:pt x="144016" y="3016041"/>
                        </a:cubicBezTo>
                        <a:cubicBezTo>
                          <a:pt x="165397" y="2761313"/>
                          <a:pt x="150476" y="2697205"/>
                          <a:pt x="144016" y="2431659"/>
                        </a:cubicBezTo>
                        <a:cubicBezTo>
                          <a:pt x="137556" y="2166113"/>
                          <a:pt x="121842" y="2095764"/>
                          <a:pt x="144016" y="1952465"/>
                        </a:cubicBezTo>
                        <a:cubicBezTo>
                          <a:pt x="166190" y="1809166"/>
                          <a:pt x="127727" y="1468013"/>
                          <a:pt x="144016" y="1333019"/>
                        </a:cubicBezTo>
                        <a:cubicBezTo>
                          <a:pt x="160305" y="1198025"/>
                          <a:pt x="141606" y="1019063"/>
                          <a:pt x="144016" y="818762"/>
                        </a:cubicBezTo>
                        <a:cubicBezTo>
                          <a:pt x="146426" y="618461"/>
                          <a:pt x="110878" y="218105"/>
                          <a:pt x="144016" y="24002"/>
                        </a:cubicBezTo>
                        <a:cubicBezTo>
                          <a:pt x="142644" y="7999"/>
                          <a:pt x="207909" y="-11765"/>
                          <a:pt x="288032"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484741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硬件基础</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工作原理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编程本质</a:t>
            </a:r>
            <a:endParaRPr lang="en-US" altLang="zh-CN" sz="2400" b="1"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英伟达 </a:t>
            </a: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架构</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从 </a:t>
            </a:r>
            <a:r>
              <a:rPr lang="en-US" altLang="zh-CN" sz="2000" dirty="0">
                <a:solidFill>
                  <a:srgbClr val="374154"/>
                </a:solidFill>
                <a:latin typeface="Gill Sans MT" panose="020B0502020104020203" pitchFamily="34" charset="0"/>
              </a:rPr>
              <a:t>Fermi</a:t>
            </a:r>
            <a:r>
              <a:rPr lang="zh-CN" altLang="en-US" sz="2000" dirty="0">
                <a:solidFill>
                  <a:srgbClr val="374154"/>
                </a:solidFill>
                <a:latin typeface="Gill Sans MT" panose="020B0502020104020203" pitchFamily="34" charset="0"/>
              </a:rPr>
              <a:t> 到 </a:t>
            </a:r>
            <a:r>
              <a:rPr lang="en-US" altLang="zh-CN" sz="2000" dirty="0">
                <a:solidFill>
                  <a:srgbClr val="374154"/>
                </a:solidFill>
                <a:latin typeface="Gill Sans MT" panose="020B0502020104020203" pitchFamily="34" charset="0"/>
              </a:rPr>
              <a:t>Hopper</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Code</a:t>
            </a:r>
            <a:r>
              <a:rPr lang="zh-CN" altLang="en-US" sz="2000" dirty="0">
                <a:solidFill>
                  <a:srgbClr val="374154"/>
                </a:solidFill>
                <a:latin typeface="Gill Sans MT" panose="020B0502020104020203" pitchFamily="34" charset="0"/>
              </a:rPr>
              <a:t> 和 </a:t>
            </a:r>
            <a:r>
              <a:rPr lang="en-US" altLang="zh-CN" sz="2000" dirty="0">
                <a:solidFill>
                  <a:srgbClr val="374154"/>
                </a:solidFill>
                <a:latin typeface="Gill Sans MT" panose="020B0502020104020203" pitchFamily="34" charset="0"/>
              </a:rPr>
              <a:t>NVLink</a:t>
            </a:r>
            <a:r>
              <a:rPr lang="zh-CN" altLang="en-US" sz="2000" dirty="0">
                <a:solidFill>
                  <a:srgbClr val="374154"/>
                </a:solidFill>
                <a:latin typeface="Gill Sans MT" panose="020B0502020104020203" pitchFamily="34" charset="0"/>
              </a:rPr>
              <a:t> 详解</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en-US" altLang="zh-CN" sz="2000" b="1" dirty="0">
                <a:solidFill>
                  <a:srgbClr val="374154"/>
                </a:solidFill>
                <a:latin typeface="Gill Sans MT" panose="020B0502020104020203" pitchFamily="34" charset="0"/>
              </a:rPr>
              <a:t>GPU</a:t>
            </a:r>
            <a:r>
              <a:rPr lang="zh-CN" altLang="en-US" sz="2000" b="1" dirty="0">
                <a:solidFill>
                  <a:srgbClr val="374154"/>
                </a:solidFill>
                <a:latin typeface="Gill Sans MT" panose="020B0502020104020203" pitchFamily="34" charset="0"/>
              </a:rPr>
              <a:t> 图形处理流水线</a:t>
            </a:r>
            <a:endParaRPr lang="en-US" altLang="zh-CN" sz="20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图形流水线基础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逻辑模块划分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图形处理算法到硬件</a:t>
            </a:r>
            <a:endParaRPr lang="en-US" altLang="zh-CN" sz="20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0039876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Code</a:t>
            </a:r>
            <a:r>
              <a:rPr lang="zh-CN" altLang="en-US" sz="2400" dirty="0">
                <a:solidFill>
                  <a:srgbClr val="374154"/>
                </a:solidFill>
                <a:latin typeface="Gill Sans MT" panose="020B0502020104020203" pitchFamily="34" charset="0"/>
              </a:rPr>
              <a:t> 和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详解</a:t>
            </a:r>
            <a:endParaRPr lang="en-US" altLang="zh-CN" sz="28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工作原理</a:t>
            </a:r>
          </a:p>
          <a:p>
            <a:pPr lvl="1"/>
            <a:r>
              <a:rPr lang="en-US" altLang="zh-CN" sz="2000" dirty="0">
                <a:solidFill>
                  <a:srgbClr val="374154"/>
                </a:solidFill>
                <a:latin typeface="Gill Sans MT" panose="020B0502020104020203" pitchFamily="34" charset="0"/>
              </a:rPr>
              <a:t>Training</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Inference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训练和推理服务的区别</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What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inference system</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什么是推理系统</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Optimization objectives and constraints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推理系统优化目标与约束</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Difference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bet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inference system</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engine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推理系统与推理引擎</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7CC59DF-3D4D-F748-934A-6F032A812E56}"/>
              </a:ext>
            </a:extLst>
          </p:cNvPr>
          <p:cNvSpPr>
            <a:spLocks noGrp="1"/>
          </p:cNvSpPr>
          <p:nvPr>
            <p:ph type="title"/>
          </p:nvPr>
        </p:nvSpPr>
        <p:spPr/>
        <p:txBody>
          <a:bodyPr/>
          <a:lstStyle/>
          <a:p>
            <a:r>
              <a:rPr lang="en-US" altLang="zh-CN" dirty="0"/>
              <a:t>MIG </a:t>
            </a:r>
            <a:r>
              <a:rPr lang="zh-CN" altLang="en-US" dirty="0"/>
              <a:t>体系结构</a:t>
            </a:r>
          </a:p>
        </p:txBody>
      </p:sp>
      <p:sp>
        <p:nvSpPr>
          <p:cNvPr id="5" name="内容占位符 4">
            <a:extLst>
              <a:ext uri="{FF2B5EF4-FFF2-40B4-BE49-F238E27FC236}">
                <a16:creationId xmlns:a16="http://schemas.microsoft.com/office/drawing/2014/main" id="{78FB4E48-60D6-6140-977B-D238D55D5BFD}"/>
              </a:ext>
            </a:extLst>
          </p:cNvPr>
          <p:cNvSpPr>
            <a:spLocks noGrp="1"/>
          </p:cNvSpPr>
          <p:nvPr>
            <p:ph sz="half" idx="1"/>
          </p:nvPr>
        </p:nvSpPr>
        <p:spPr/>
        <p:txBody>
          <a:bodyPr/>
          <a:lstStyle/>
          <a:p>
            <a:r>
              <a:rPr lang="zh-CN" altLang="en-US" dirty="0"/>
              <a:t>尽管许多数据中心的工作负载在规模和复杂性上都在不断扩展，但有些加速任务的要求并不高，例如早期开发或在低批量规模下对简单模型进行推理。数据中心管理者的目标是保持高资源利用率，因此理想的数据中心加速器不只是变大，它还可以有效地加速许多较小的工作负载。</a:t>
            </a:r>
          </a:p>
          <a:p>
            <a:r>
              <a:rPr lang="zh-CN" altLang="en-US" dirty="0"/>
              <a:t>新的 </a:t>
            </a:r>
            <a:r>
              <a:rPr lang="en-US" altLang="zh-CN" dirty="0"/>
              <a:t>MIG </a:t>
            </a:r>
            <a:r>
              <a:rPr lang="zh-CN" altLang="en-US" dirty="0"/>
              <a:t>特性可以将每个 </a:t>
            </a:r>
            <a:r>
              <a:rPr lang="en-US" altLang="zh-CN" dirty="0"/>
              <a:t>A100 </a:t>
            </a:r>
            <a:r>
              <a:rPr lang="zh-CN" altLang="en-US" dirty="0"/>
              <a:t>划分为多达 </a:t>
            </a:r>
            <a:r>
              <a:rPr lang="en-US" altLang="zh-CN" dirty="0"/>
              <a:t>7 </a:t>
            </a:r>
            <a:r>
              <a:rPr lang="zh-CN" altLang="en-US" dirty="0"/>
              <a:t>个 </a:t>
            </a:r>
            <a:r>
              <a:rPr lang="en-US" altLang="zh-CN" dirty="0"/>
              <a:t>GPU </a:t>
            </a:r>
            <a:r>
              <a:rPr lang="zh-CN" altLang="en-US" dirty="0"/>
              <a:t>实例以实现最佳利用率，有效地扩展了对每个用户和应用程序的访问。</a:t>
            </a:r>
          </a:p>
          <a:p>
            <a:r>
              <a:rPr lang="zh-CN" altLang="en-US" dirty="0"/>
              <a:t>图 </a:t>
            </a:r>
            <a:r>
              <a:rPr lang="en-US" altLang="zh-CN" dirty="0"/>
              <a:t>10 </a:t>
            </a:r>
            <a:r>
              <a:rPr lang="zh-CN" altLang="en-US" dirty="0"/>
              <a:t>显示了 </a:t>
            </a:r>
            <a:r>
              <a:rPr lang="en-US" altLang="zh-CN" dirty="0"/>
              <a:t>Volta MPS </a:t>
            </a:r>
            <a:r>
              <a:rPr lang="zh-CN" altLang="en-US" dirty="0"/>
              <a:t>如何允许多个应用程序同时在不同的 </a:t>
            </a:r>
            <a:r>
              <a:rPr lang="en-US" altLang="zh-CN" dirty="0"/>
              <a:t>GPU </a:t>
            </a:r>
            <a:r>
              <a:rPr lang="zh-CN" altLang="en-US" dirty="0"/>
              <a:t>执行资源（ </a:t>
            </a:r>
            <a:r>
              <a:rPr lang="en-US" altLang="zh-CN" dirty="0"/>
              <a:t>SMs </a:t>
            </a:r>
            <a:r>
              <a:rPr lang="zh-CN" altLang="en-US" dirty="0"/>
              <a:t>）上执行。但是，由于内存系统资源是在所有应用程序之间共享的，因此，如果一个应用程序对 </a:t>
            </a:r>
            <a:r>
              <a:rPr lang="en-US" altLang="zh-CN" dirty="0"/>
              <a:t>DRAM </a:t>
            </a:r>
            <a:r>
              <a:rPr lang="zh-CN" altLang="en-US" dirty="0"/>
              <a:t>带宽有很高的要求或其请求在二级缓存中超额订阅，则可能会干扰其他应用程序。</a:t>
            </a:r>
          </a:p>
          <a:p>
            <a:r>
              <a:rPr lang="zh-CN" altLang="en-US" dirty="0"/>
              <a:t>图 </a:t>
            </a:r>
            <a:r>
              <a:rPr lang="en-US" altLang="zh-CN" dirty="0"/>
              <a:t>11 </a:t>
            </a:r>
            <a:r>
              <a:rPr lang="zh-CN" altLang="en-US" dirty="0"/>
              <a:t>中显示的 </a:t>
            </a:r>
            <a:r>
              <a:rPr lang="en-US" altLang="zh-CN" dirty="0"/>
              <a:t>A100 </a:t>
            </a:r>
            <a:r>
              <a:rPr lang="en-US" altLang="zh-CN" i="1" dirty="0"/>
              <a:t>[……]</a:t>
            </a:r>
            <a:r>
              <a:rPr lang="zh-CN" altLang="en-US" i="1" dirty="0"/>
              <a:t>诉讼。</a:t>
            </a:r>
            <a:r>
              <a:rPr lang="zh-CN" altLang="en-US" dirty="0"/>
              <a:t> 新 </a:t>
            </a:r>
            <a:r>
              <a:rPr lang="en-US" altLang="zh-CN" dirty="0"/>
              <a:t>MIG </a:t>
            </a:r>
            <a:r>
              <a:rPr lang="zh-CN" altLang="en-US" dirty="0"/>
              <a:t>功能可以将单个 </a:t>
            </a:r>
            <a:r>
              <a:rPr lang="en-US" altLang="zh-CN" dirty="0"/>
              <a:t>GPU </a:t>
            </a:r>
            <a:r>
              <a:rPr lang="zh-CN" altLang="en-US" dirty="0"/>
              <a:t>划分为多个名为 </a:t>
            </a:r>
            <a:r>
              <a:rPr lang="en-US" altLang="zh-CN" dirty="0"/>
              <a:t>GPU </a:t>
            </a:r>
            <a:r>
              <a:rPr lang="zh-CN" altLang="en-US" dirty="0"/>
              <a:t>的 </a:t>
            </a:r>
            <a:r>
              <a:rPr lang="en-US" altLang="zh-CN" dirty="0"/>
              <a:t>GPU </a:t>
            </a:r>
            <a:r>
              <a:rPr lang="zh-CN" altLang="en-US" dirty="0"/>
              <a:t>分区每个实例的 </a:t>
            </a:r>
            <a:r>
              <a:rPr lang="en-US" altLang="zh-CN" dirty="0"/>
              <a:t>SMs </a:t>
            </a:r>
            <a:r>
              <a:rPr lang="zh-CN" altLang="en-US" dirty="0"/>
              <a:t>在整个内存系统中都有独立的独立路径</a:t>
            </a:r>
            <a:r>
              <a:rPr lang="en-US" altLang="zh-CN" dirty="0"/>
              <a:t>——</a:t>
            </a:r>
            <a:r>
              <a:rPr lang="zh-CN" altLang="en-US" dirty="0"/>
              <a:t>片上交叉条端口、二级缓存库、内存控制器和 </a:t>
            </a:r>
            <a:r>
              <a:rPr lang="en-US" altLang="zh-CN" dirty="0"/>
              <a:t>DRAM </a:t>
            </a:r>
            <a:r>
              <a:rPr lang="zh-CN" altLang="en-US" dirty="0"/>
              <a:t>地址总线都是唯一分配给单个实例的。这确保了单个用户的工作负载可以在具有相同的二级缓存分配和 </a:t>
            </a:r>
            <a:r>
              <a:rPr lang="en-US" altLang="zh-CN" dirty="0"/>
              <a:t>DRAM </a:t>
            </a:r>
            <a:r>
              <a:rPr lang="zh-CN" altLang="en-US" dirty="0"/>
              <a:t>带宽的情况下以可预测的吞吐量和延迟运行，即使其他任务正在冲击自己的缓存或使其 </a:t>
            </a:r>
            <a:r>
              <a:rPr lang="en-US" altLang="zh-CN" dirty="0"/>
              <a:t>DRAM </a:t>
            </a:r>
            <a:r>
              <a:rPr lang="zh-CN" altLang="en-US" dirty="0"/>
              <a:t>接口</a:t>
            </a:r>
            <a:r>
              <a:rPr lang="zh-CN" altLang="en-US"/>
              <a:t>饱和。</a:t>
            </a:r>
            <a:endParaRPr lang="zh-CN" altLang="en-US" dirty="0"/>
          </a:p>
        </p:txBody>
      </p:sp>
    </p:spTree>
    <p:extLst>
      <p:ext uri="{BB962C8B-B14F-4D97-AF65-F5344CB8AC3E}">
        <p14:creationId xmlns:p14="http://schemas.microsoft.com/office/powerpoint/2010/main" val="2120366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7CC59DF-3D4D-F748-934A-6F032A812E56}"/>
              </a:ext>
            </a:extLst>
          </p:cNvPr>
          <p:cNvSpPr>
            <a:spLocks noGrp="1"/>
          </p:cNvSpPr>
          <p:nvPr>
            <p:ph type="title"/>
          </p:nvPr>
        </p:nvSpPr>
        <p:spPr/>
        <p:txBody>
          <a:bodyPr/>
          <a:lstStyle/>
          <a:p>
            <a:r>
              <a:rPr lang="en-US" altLang="zh-CN" dirty="0"/>
              <a:t>MIG </a:t>
            </a:r>
            <a:r>
              <a:rPr lang="zh-CN" altLang="en-US" dirty="0"/>
              <a:t>体系结构</a:t>
            </a:r>
          </a:p>
        </p:txBody>
      </p:sp>
      <p:sp>
        <p:nvSpPr>
          <p:cNvPr id="5" name="内容占位符 4">
            <a:extLst>
              <a:ext uri="{FF2B5EF4-FFF2-40B4-BE49-F238E27FC236}">
                <a16:creationId xmlns:a16="http://schemas.microsoft.com/office/drawing/2014/main" id="{78FB4E48-60D6-6140-977B-D238D55D5BFD}"/>
              </a:ext>
            </a:extLst>
          </p:cNvPr>
          <p:cNvSpPr>
            <a:spLocks noGrp="1"/>
          </p:cNvSpPr>
          <p:nvPr>
            <p:ph sz="half" idx="1"/>
          </p:nvPr>
        </p:nvSpPr>
        <p:spPr/>
        <p:txBody>
          <a:bodyPr/>
          <a:lstStyle/>
          <a:p>
            <a:r>
              <a:rPr lang="zh-CN" altLang="en-US" dirty="0"/>
              <a:t>利用这种能力，</a:t>
            </a:r>
            <a:r>
              <a:rPr lang="en-US" altLang="zh-CN" dirty="0"/>
              <a:t>MIG </a:t>
            </a:r>
            <a:r>
              <a:rPr lang="zh-CN" altLang="en-US" dirty="0"/>
              <a:t>可以对可用的 </a:t>
            </a:r>
            <a:r>
              <a:rPr lang="en-US" altLang="zh-CN" dirty="0"/>
              <a:t>GPU </a:t>
            </a:r>
            <a:r>
              <a:rPr lang="zh-CN" altLang="en-US" dirty="0"/>
              <a:t>计算资源进行分区，以提供定义的服务质量</a:t>
            </a:r>
            <a:r>
              <a:rPr lang="en-US" altLang="zh-CN" dirty="0"/>
              <a:t>(QoS </a:t>
            </a:r>
            <a:r>
              <a:rPr lang="zh-CN" altLang="en-US" dirty="0"/>
              <a:t>），为不同的客户机（如 </a:t>
            </a:r>
            <a:r>
              <a:rPr lang="en-US" altLang="zh-CN" dirty="0"/>
              <a:t>VM </a:t>
            </a:r>
            <a:r>
              <a:rPr lang="zh-CN" altLang="en-US" dirty="0"/>
              <a:t>、容器、进程等）提供故障隔离。它允许多个 </a:t>
            </a:r>
            <a:r>
              <a:rPr lang="en-US" altLang="zh-CN" dirty="0"/>
              <a:t>GPU </a:t>
            </a:r>
            <a:r>
              <a:rPr lang="zh-CN" altLang="en-US" dirty="0"/>
              <a:t>实例在单个物理 </a:t>
            </a:r>
            <a:r>
              <a:rPr lang="en-US" altLang="zh-CN" dirty="0"/>
              <a:t>A100 GPU </a:t>
            </a:r>
            <a:r>
              <a:rPr lang="zh-CN" altLang="en-US" dirty="0"/>
              <a:t>上并行运行。 </a:t>
            </a:r>
            <a:r>
              <a:rPr lang="en-US" altLang="zh-CN" dirty="0"/>
              <a:t>MIG </a:t>
            </a:r>
            <a:r>
              <a:rPr lang="zh-CN" altLang="en-US" dirty="0"/>
              <a:t>还保持 </a:t>
            </a:r>
            <a:r>
              <a:rPr lang="en-US" altLang="zh-CN" dirty="0"/>
              <a:t>CUDA </a:t>
            </a:r>
            <a:r>
              <a:rPr lang="zh-CN" altLang="en-US" dirty="0"/>
              <a:t>编程模型不变，以最小化编程工作量。</a:t>
            </a:r>
          </a:p>
          <a:p>
            <a:r>
              <a:rPr lang="en-US" altLang="zh-CN" dirty="0"/>
              <a:t>CSP </a:t>
            </a:r>
            <a:r>
              <a:rPr lang="zh-CN" altLang="en-US" dirty="0"/>
              <a:t>可以使用 </a:t>
            </a:r>
            <a:r>
              <a:rPr lang="en-US" altLang="zh-CN" dirty="0"/>
              <a:t>MIG </a:t>
            </a:r>
            <a:r>
              <a:rPr lang="zh-CN" altLang="en-US" dirty="0"/>
              <a:t>来提高其 </a:t>
            </a:r>
            <a:r>
              <a:rPr lang="en-US" altLang="zh-CN" dirty="0"/>
              <a:t>GPU </a:t>
            </a:r>
            <a:r>
              <a:rPr lang="zh-CN" altLang="en-US" dirty="0"/>
              <a:t>服务器的利用率，在不增加成本的情况下提供最多 </a:t>
            </a:r>
            <a:r>
              <a:rPr lang="en-US" altLang="zh-CN" dirty="0"/>
              <a:t>7 </a:t>
            </a:r>
            <a:r>
              <a:rPr lang="zh-CN" altLang="en-US" dirty="0"/>
              <a:t>倍的 </a:t>
            </a:r>
            <a:r>
              <a:rPr lang="en-US" altLang="zh-CN" dirty="0"/>
              <a:t>GPU </a:t>
            </a:r>
            <a:r>
              <a:rPr lang="zh-CN" altLang="en-US" dirty="0"/>
              <a:t>实例。 </a:t>
            </a:r>
            <a:r>
              <a:rPr lang="en-US" altLang="zh-CN" dirty="0"/>
              <a:t>MIG </a:t>
            </a:r>
            <a:r>
              <a:rPr lang="zh-CN" altLang="en-US" dirty="0"/>
              <a:t>支持 </a:t>
            </a:r>
            <a:r>
              <a:rPr lang="en-US" altLang="zh-CN" dirty="0"/>
              <a:t>csp </a:t>
            </a:r>
            <a:r>
              <a:rPr lang="zh-CN" altLang="en-US" dirty="0"/>
              <a:t>所需的必要的 </a:t>
            </a:r>
            <a:r>
              <a:rPr lang="en-US" altLang="zh-CN" dirty="0"/>
              <a:t>QoS </a:t>
            </a:r>
            <a:r>
              <a:rPr lang="zh-CN" altLang="en-US" dirty="0"/>
              <a:t>和隔离保证，以确保一个客户端（ </a:t>
            </a:r>
            <a:r>
              <a:rPr lang="en-US" altLang="zh-CN" dirty="0"/>
              <a:t>VM </a:t>
            </a:r>
            <a:r>
              <a:rPr lang="zh-CN" altLang="en-US" dirty="0"/>
              <a:t>、容器、进程）不会影响来自另一个客户端的工作或调度。</a:t>
            </a:r>
          </a:p>
          <a:p>
            <a:r>
              <a:rPr lang="en-US" altLang="zh-CN" dirty="0"/>
              <a:t>CSP </a:t>
            </a:r>
            <a:r>
              <a:rPr lang="zh-CN" altLang="en-US" dirty="0"/>
              <a:t>通常根据客户使用模式对其硬件进行分区。只有当硬件资源在运行时提供一致的带宽、适当的隔离和良好的性能时，有效的分区才有效。</a:t>
            </a:r>
          </a:p>
          <a:p>
            <a:r>
              <a:rPr lang="zh-CN" altLang="en-US" dirty="0"/>
              <a:t>使用基于 </a:t>
            </a:r>
            <a:r>
              <a:rPr lang="en-US" altLang="zh-CN" dirty="0"/>
              <a:t>NVIDIA Ampere </a:t>
            </a:r>
            <a:r>
              <a:rPr lang="zh-CN" altLang="en-US" dirty="0"/>
              <a:t>架构的 </a:t>
            </a:r>
            <a:r>
              <a:rPr lang="en-US" altLang="zh-CN" dirty="0"/>
              <a:t>GPU </a:t>
            </a:r>
            <a:r>
              <a:rPr lang="zh-CN" altLang="en-US" dirty="0"/>
              <a:t>，您可以看到和调度新的虚拟 </a:t>
            </a:r>
            <a:r>
              <a:rPr lang="en-US" altLang="zh-CN" dirty="0"/>
              <a:t>GPU </a:t>
            </a:r>
            <a:r>
              <a:rPr lang="zh-CN" altLang="en-US" dirty="0"/>
              <a:t>实例上的作业，就像它们是物理的 </a:t>
            </a:r>
            <a:r>
              <a:rPr lang="en-US" altLang="zh-CN" dirty="0"/>
              <a:t>GPUs </a:t>
            </a:r>
            <a:r>
              <a:rPr lang="zh-CN" altLang="en-US" dirty="0"/>
              <a:t>。 </a:t>
            </a:r>
            <a:r>
              <a:rPr lang="en-US" altLang="zh-CN" dirty="0"/>
              <a:t>MIG </a:t>
            </a:r>
            <a:r>
              <a:rPr lang="zh-CN" altLang="en-US" dirty="0"/>
              <a:t>与 </a:t>
            </a:r>
            <a:r>
              <a:rPr lang="en-US" altLang="zh-CN" dirty="0"/>
              <a:t>Linux </a:t>
            </a:r>
            <a:r>
              <a:rPr lang="zh-CN" altLang="en-US" dirty="0"/>
              <a:t>操作系统及其管理程序一起工作。用户可以使用诸如 </a:t>
            </a:r>
            <a:r>
              <a:rPr lang="en-US" altLang="zh-CN" dirty="0"/>
              <a:t>Docker Engine </a:t>
            </a:r>
            <a:r>
              <a:rPr lang="zh-CN" altLang="en-US" dirty="0"/>
              <a:t>之类的运行时来运行带有 </a:t>
            </a:r>
            <a:r>
              <a:rPr lang="en-US" altLang="zh-CN" dirty="0"/>
              <a:t>MIG </a:t>
            </a:r>
            <a:r>
              <a:rPr lang="zh-CN" altLang="en-US" dirty="0"/>
              <a:t>的容器，并且很快就会支持使用 </a:t>
            </a:r>
            <a:r>
              <a:rPr lang="en-US" altLang="zh-CN" dirty="0"/>
              <a:t>Kubernetes </a:t>
            </a:r>
            <a:r>
              <a:rPr lang="zh-CN" altLang="en-US" dirty="0"/>
              <a:t>的容器编排。</a:t>
            </a:r>
          </a:p>
        </p:txBody>
      </p:sp>
    </p:spTree>
    <p:extLst>
      <p:ext uri="{BB962C8B-B14F-4D97-AF65-F5344CB8AC3E}">
        <p14:creationId xmlns:p14="http://schemas.microsoft.com/office/powerpoint/2010/main" val="1355395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6BB7EAB-AB19-0E4F-9314-D8692BE989E3}"/>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3F0F5FC2-8D1B-814A-82CC-BC6B3D14837B}"/>
              </a:ext>
            </a:extLst>
          </p:cNvPr>
          <p:cNvSpPr>
            <a:spLocks noGrp="1"/>
          </p:cNvSpPr>
          <p:nvPr>
            <p:ph sz="half" idx="1"/>
          </p:nvPr>
        </p:nvSpPr>
        <p:spPr/>
        <p:txBody>
          <a:bodyPr/>
          <a:lstStyle/>
          <a:p>
            <a:r>
              <a:rPr lang="zh-CN" altLang="en-US" i="1" dirty="0"/>
              <a:t>今天的 </a:t>
            </a:r>
            <a:r>
              <a:rPr lang="en-US" altLang="zh-CN" i="1" dirty="0"/>
              <a:t>CSP </a:t>
            </a:r>
            <a:r>
              <a:rPr lang="zh-CN" altLang="en-US" i="1" dirty="0"/>
              <a:t>多用户节点（ </a:t>
            </a:r>
            <a:r>
              <a:rPr lang="en-US" altLang="zh-CN" i="1" dirty="0"/>
              <a:t>A100 </a:t>
            </a:r>
            <a:r>
              <a:rPr lang="zh-CN" altLang="en-US" i="1" dirty="0"/>
              <a:t>之前）。加速的 </a:t>
            </a:r>
            <a:r>
              <a:rPr lang="en-US" altLang="zh-CN" i="1" dirty="0"/>
              <a:t>GPU </a:t>
            </a:r>
            <a:r>
              <a:rPr lang="zh-CN" altLang="en-US" i="1" dirty="0"/>
              <a:t>实例只能在完全物理 </a:t>
            </a:r>
            <a:r>
              <a:rPr lang="en-US" altLang="zh-CN" i="1" dirty="0"/>
              <a:t>GPU </a:t>
            </a:r>
            <a:r>
              <a:rPr lang="zh-CN" altLang="en-US" i="1" dirty="0"/>
              <a:t>粒度下用于不同组织的用户，即使用户应用程序不需要完整的 </a:t>
            </a:r>
            <a:r>
              <a:rPr lang="en-US" altLang="zh-CN" i="1" dirty="0"/>
              <a:t>GPU </a:t>
            </a:r>
            <a:r>
              <a:rPr lang="zh-CN" altLang="en-US" i="1" dirty="0"/>
              <a:t>。</a:t>
            </a:r>
            <a:endParaRPr lang="zh-CN" altLang="en-US" dirty="0"/>
          </a:p>
        </p:txBody>
      </p:sp>
      <p:pic>
        <p:nvPicPr>
          <p:cNvPr id="7" name="图片 6">
            <a:extLst>
              <a:ext uri="{FF2B5EF4-FFF2-40B4-BE49-F238E27FC236}">
                <a16:creationId xmlns:a16="http://schemas.microsoft.com/office/drawing/2014/main" id="{F270A410-3839-224A-8422-66B5156FA5D9}"/>
              </a:ext>
            </a:extLst>
          </p:cNvPr>
          <p:cNvPicPr>
            <a:picLocks noChangeAspect="1"/>
          </p:cNvPicPr>
          <p:nvPr/>
        </p:nvPicPr>
        <p:blipFill>
          <a:blip r:embed="rId2"/>
          <a:stretch>
            <a:fillRect/>
          </a:stretch>
        </p:blipFill>
        <p:spPr>
          <a:xfrm>
            <a:off x="3564235" y="2420888"/>
            <a:ext cx="5068292" cy="3844579"/>
          </a:xfrm>
          <a:prstGeom prst="rect">
            <a:avLst/>
          </a:prstGeom>
        </p:spPr>
      </p:pic>
    </p:spTree>
    <p:extLst>
      <p:ext uri="{BB962C8B-B14F-4D97-AF65-F5344CB8AC3E}">
        <p14:creationId xmlns:p14="http://schemas.microsoft.com/office/powerpoint/2010/main" val="750635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68CEFF9-0930-9341-8496-E757F38ED2B5}"/>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C22EA71D-F7C1-AF44-B747-899FD534EF68}"/>
              </a:ext>
            </a:extLst>
          </p:cNvPr>
          <p:cNvSpPr>
            <a:spLocks noGrp="1"/>
          </p:cNvSpPr>
          <p:nvPr>
            <p:ph sz="half" idx="1"/>
          </p:nvPr>
        </p:nvSpPr>
        <p:spPr/>
        <p:txBody>
          <a:bodyPr/>
          <a:lstStyle/>
          <a:p>
            <a:r>
              <a:rPr lang="zh-CN" altLang="en-US" i="1" dirty="0"/>
              <a:t>具有 </a:t>
            </a:r>
            <a:r>
              <a:rPr lang="en-US" altLang="zh-CN" i="1" dirty="0"/>
              <a:t>MIG </a:t>
            </a:r>
            <a:r>
              <a:rPr lang="zh-CN" altLang="en-US" i="1" dirty="0"/>
              <a:t>图的 </a:t>
            </a:r>
            <a:r>
              <a:rPr lang="en-US" altLang="zh-CN" i="1" dirty="0"/>
              <a:t>CSP </a:t>
            </a:r>
            <a:r>
              <a:rPr lang="zh-CN" altLang="en-US" i="1" dirty="0"/>
              <a:t>多用户。来自同一个或不同组织的多个独立用户可以在一个物理 </a:t>
            </a:r>
            <a:r>
              <a:rPr lang="en-US" altLang="zh-CN" i="1" dirty="0"/>
              <a:t>GPU </a:t>
            </a:r>
            <a:r>
              <a:rPr lang="zh-CN" altLang="en-US" i="1" dirty="0"/>
              <a:t>内分配他们自己的专用、受保护和隔离的 </a:t>
            </a:r>
            <a:r>
              <a:rPr lang="en-US" altLang="zh-CN" i="1" dirty="0"/>
              <a:t>GPU </a:t>
            </a:r>
            <a:r>
              <a:rPr lang="zh-CN" altLang="en-US" i="1" dirty="0"/>
              <a:t>实例</a:t>
            </a:r>
            <a:endParaRPr lang="zh-CN" altLang="en-US" dirty="0"/>
          </a:p>
        </p:txBody>
      </p:sp>
      <p:pic>
        <p:nvPicPr>
          <p:cNvPr id="6" name="图片 5">
            <a:extLst>
              <a:ext uri="{FF2B5EF4-FFF2-40B4-BE49-F238E27FC236}">
                <a16:creationId xmlns:a16="http://schemas.microsoft.com/office/drawing/2014/main" id="{B9B67A61-13A2-FB40-9FB4-B7D56D99CE5E}"/>
              </a:ext>
            </a:extLst>
          </p:cNvPr>
          <p:cNvPicPr>
            <a:picLocks noChangeAspect="1"/>
          </p:cNvPicPr>
          <p:nvPr/>
        </p:nvPicPr>
        <p:blipFill>
          <a:blip r:embed="rId2"/>
          <a:stretch>
            <a:fillRect/>
          </a:stretch>
        </p:blipFill>
        <p:spPr>
          <a:xfrm>
            <a:off x="3578101" y="2371162"/>
            <a:ext cx="5708620" cy="3965269"/>
          </a:xfrm>
          <a:prstGeom prst="rect">
            <a:avLst/>
          </a:prstGeom>
        </p:spPr>
      </p:pic>
    </p:spTree>
    <p:extLst>
      <p:ext uri="{BB962C8B-B14F-4D97-AF65-F5344CB8AC3E}">
        <p14:creationId xmlns:p14="http://schemas.microsoft.com/office/powerpoint/2010/main" val="3258187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31492</TotalTime>
  <Words>818</Words>
  <Application>Microsoft Macintosh PowerPoint</Application>
  <PresentationFormat>自定义</PresentationFormat>
  <Paragraphs>59</Paragraphs>
  <Slides>9</Slides>
  <Notes>1</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9</vt:i4>
      </vt:variant>
    </vt:vector>
  </HeadingPairs>
  <TitlesOfParts>
    <vt:vector size="30"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推理系统系列</vt:lpstr>
      <vt:lpstr>PowerPoint 演示文稿</vt:lpstr>
      <vt:lpstr>PowerPoint 演示文稿</vt:lpstr>
      <vt:lpstr>PowerPoint 演示文稿</vt:lpstr>
      <vt:lpstr>MIG 体系结构</vt:lpstr>
      <vt:lpstr>MIG 体系结构</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5039</cp:revision>
  <dcterms:created xsi:type="dcterms:W3CDTF">2015-01-14T10:38:57Z</dcterms:created>
  <dcterms:modified xsi:type="dcterms:W3CDTF">2023-03-24T15:15:56Z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